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6" r:id="rId5"/>
    <p:sldId id="257"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89" d="100"/>
          <a:sy n="89"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183326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330151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92115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35332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4182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64887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10720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398491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401810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338778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B5F9A6-8C30-42EE-A956-E0D7C5B88713}" type="datetimeFigureOut">
              <a:rPr lang="en-GB" smtClean="0"/>
              <a:t>06/03/2020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C021AF-0C78-40BE-A827-88897FD6DB89}" type="slidenum">
              <a:rPr lang="en-GB" smtClean="0"/>
              <a:t>‹#›</a:t>
            </a:fld>
            <a:endParaRPr lang="en-GB" dirty="0"/>
          </a:p>
        </p:txBody>
      </p:sp>
    </p:spTree>
    <p:extLst>
      <p:ext uri="{BB962C8B-B14F-4D97-AF65-F5344CB8AC3E}">
        <p14:creationId xmlns:p14="http://schemas.microsoft.com/office/powerpoint/2010/main" val="363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5F9A6-8C30-42EE-A956-E0D7C5B88713}" type="datetimeFigureOut">
              <a:rPr lang="en-GB" smtClean="0"/>
              <a:t>06/03/2020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021AF-0C78-40BE-A827-88897FD6DB89}" type="slidenum">
              <a:rPr lang="en-GB" smtClean="0"/>
              <a:t>‹#›</a:t>
            </a:fld>
            <a:endParaRPr lang="en-GB" dirty="0"/>
          </a:p>
        </p:txBody>
      </p:sp>
    </p:spTree>
    <p:extLst>
      <p:ext uri="{BB962C8B-B14F-4D97-AF65-F5344CB8AC3E}">
        <p14:creationId xmlns:p14="http://schemas.microsoft.com/office/powerpoint/2010/main" val="281469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0jEaastz224&amp;t=23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9U0fsT0gH7U"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0634" y="2151727"/>
            <a:ext cx="8397766" cy="2554545"/>
          </a:xfrm>
          <a:prstGeom prst="rect">
            <a:avLst/>
          </a:prstGeom>
          <a:noFill/>
        </p:spPr>
        <p:txBody>
          <a:bodyPr wrap="square" rtlCol="0">
            <a:spAutoFit/>
          </a:bodyPr>
          <a:lstStyle/>
          <a:p>
            <a:pPr algn="ctr"/>
            <a:r>
              <a:rPr lang="en-GB" sz="4000" b="1" i="1" dirty="0" smtClean="0">
                <a:solidFill>
                  <a:schemeClr val="bg1"/>
                </a:solidFill>
              </a:rPr>
              <a:t>OVERMONNOW PRIMARY SCHOOL</a:t>
            </a:r>
          </a:p>
          <a:p>
            <a:pPr algn="ctr"/>
            <a:r>
              <a:rPr lang="en-GB" sz="4000" b="1" i="1" dirty="0" smtClean="0">
                <a:solidFill>
                  <a:schemeClr val="bg1"/>
                </a:solidFill>
              </a:rPr>
              <a:t>CURRICULUM WORKSHOP</a:t>
            </a:r>
          </a:p>
          <a:p>
            <a:pPr algn="ctr"/>
            <a:r>
              <a:rPr lang="en-GB" sz="4000" b="1" i="1" dirty="0" smtClean="0">
                <a:solidFill>
                  <a:schemeClr val="bg1"/>
                </a:solidFill>
              </a:rPr>
              <a:t>PARENTS AND CARERS</a:t>
            </a:r>
          </a:p>
          <a:p>
            <a:pPr algn="ctr"/>
            <a:r>
              <a:rPr lang="en-GB" sz="4000" b="1" i="1" dirty="0" smtClean="0">
                <a:solidFill>
                  <a:schemeClr val="bg1"/>
                </a:solidFill>
              </a:rPr>
              <a:t>2020</a:t>
            </a:r>
            <a:endParaRPr lang="en-GB" sz="4000" b="1" i="1" dirty="0">
              <a:solidFill>
                <a:schemeClr val="bg1"/>
              </a:solidFill>
            </a:endParaRPr>
          </a:p>
        </p:txBody>
      </p:sp>
      <p:pic>
        <p:nvPicPr>
          <p:cNvPr id="5" name="Picture 4"/>
          <p:cNvPicPr>
            <a:picLocks noChangeAspect="1"/>
          </p:cNvPicPr>
          <p:nvPr/>
        </p:nvPicPr>
        <p:blipFill>
          <a:blip r:embed="rId2"/>
          <a:stretch>
            <a:fillRect/>
          </a:stretch>
        </p:blipFill>
        <p:spPr>
          <a:xfrm>
            <a:off x="0" y="-168166"/>
            <a:ext cx="8053036" cy="702616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759" y="3197771"/>
            <a:ext cx="346841" cy="3468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318" y="4275081"/>
            <a:ext cx="346841" cy="34684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634" y="3082158"/>
            <a:ext cx="346841" cy="3468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1670" y="3618185"/>
            <a:ext cx="289034" cy="289034"/>
          </a:xfrm>
          <a:prstGeom prst="rect">
            <a:avLst/>
          </a:prstGeom>
        </p:spPr>
      </p:pic>
      <p:sp>
        <p:nvSpPr>
          <p:cNvPr id="7" name="TextBox 6"/>
          <p:cNvSpPr txBox="1"/>
          <p:nvPr/>
        </p:nvSpPr>
        <p:spPr>
          <a:xfrm>
            <a:off x="8523890" y="515007"/>
            <a:ext cx="3247696" cy="5878532"/>
          </a:xfrm>
          <a:prstGeom prst="rect">
            <a:avLst/>
          </a:prstGeom>
          <a:noFill/>
        </p:spPr>
        <p:txBody>
          <a:bodyPr wrap="square" rtlCol="0">
            <a:spAutoFit/>
          </a:bodyPr>
          <a:lstStyle/>
          <a:p>
            <a:pPr algn="ctr"/>
            <a:endParaRPr lang="en-GB" sz="4800" dirty="0" smtClean="0"/>
          </a:p>
          <a:p>
            <a:pPr algn="ctr"/>
            <a:endParaRPr lang="en-GB" sz="4800" b="1" dirty="0" smtClean="0"/>
          </a:p>
          <a:p>
            <a:pPr algn="ctr"/>
            <a:endParaRPr lang="en-GB" sz="800" b="1" dirty="0" smtClean="0"/>
          </a:p>
          <a:p>
            <a:pPr algn="ctr"/>
            <a:r>
              <a:rPr lang="en-GB" sz="4800" b="1" i="1" dirty="0" smtClean="0"/>
              <a:t>Curriculum Workshop </a:t>
            </a:r>
            <a:endParaRPr lang="en-GB" sz="4800" b="1" i="1" dirty="0"/>
          </a:p>
          <a:p>
            <a:pPr algn="ctr"/>
            <a:endParaRPr lang="en-GB" sz="800" b="1" i="1" dirty="0" smtClean="0"/>
          </a:p>
          <a:p>
            <a:pPr algn="ctr"/>
            <a:endParaRPr lang="en-GB" sz="800" b="1" i="1" dirty="0" smtClean="0"/>
          </a:p>
          <a:p>
            <a:pPr algn="ctr"/>
            <a:r>
              <a:rPr lang="en-GB" sz="4800" b="1" i="1" dirty="0" smtClean="0"/>
              <a:t>Parents and Carers </a:t>
            </a:r>
          </a:p>
          <a:p>
            <a:pPr algn="ctr"/>
            <a:endParaRPr lang="en-GB" sz="800" b="1" i="1" dirty="0"/>
          </a:p>
          <a:p>
            <a:pPr algn="ctr"/>
            <a:endParaRPr lang="en-GB" sz="800" b="1" i="1" dirty="0" smtClean="0"/>
          </a:p>
          <a:p>
            <a:pPr algn="ctr"/>
            <a:r>
              <a:rPr lang="en-GB" sz="4800" b="1" i="1" dirty="0" smtClean="0"/>
              <a:t>2020</a:t>
            </a:r>
            <a:endParaRPr lang="en-GB" sz="4800" b="1" i="1"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417" y="341586"/>
            <a:ext cx="1623848" cy="1623848"/>
          </a:xfrm>
          <a:prstGeom prst="rect">
            <a:avLst/>
          </a:prstGeom>
        </p:spPr>
      </p:pic>
    </p:spTree>
    <p:extLst>
      <p:ext uri="{BB962C8B-B14F-4D97-AF65-F5344CB8AC3E}">
        <p14:creationId xmlns:p14="http://schemas.microsoft.com/office/powerpoint/2010/main" val="322668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GB" sz="4000" b="1" i="1" dirty="0" smtClean="0"/>
              <a:t>Why and when are we changing the curriculum?</a:t>
            </a:r>
            <a:endParaRPr lang="en-GB" sz="4000" b="1" i="1" dirty="0"/>
          </a:p>
        </p:txBody>
      </p:sp>
      <p:sp>
        <p:nvSpPr>
          <p:cNvPr id="3" name="TextBox 2"/>
          <p:cNvSpPr txBox="1"/>
          <p:nvPr/>
        </p:nvSpPr>
        <p:spPr>
          <a:xfrm>
            <a:off x="575942" y="1057543"/>
            <a:ext cx="11040115" cy="2862322"/>
          </a:xfrm>
          <a:prstGeom prst="rect">
            <a:avLst/>
          </a:prstGeom>
          <a:noFill/>
        </p:spPr>
        <p:txBody>
          <a:bodyPr wrap="square" rtlCol="0">
            <a:spAutoFit/>
          </a:bodyPr>
          <a:lstStyle/>
          <a:p>
            <a:pPr algn="ctr"/>
            <a:r>
              <a:rPr lang="en-US" b="1" i="1" u="sng" dirty="0" smtClean="0">
                <a:solidFill>
                  <a:schemeClr val="tx2"/>
                </a:solidFill>
                <a:latin typeface="Arial" charset="0"/>
                <a:ea typeface="Arial" charset="0"/>
                <a:cs typeface="Arial" charset="0"/>
              </a:rPr>
              <a:t>The world is changing rapidly, with astonishing advances in technology, lifestyles and the world of work. These changes have profound implications </a:t>
            </a:r>
            <a:r>
              <a:rPr lang="en-US" b="1" i="1" u="sng" dirty="0" smtClean="0">
                <a:solidFill>
                  <a:schemeClr val="tx2"/>
                </a:solidFill>
                <a:latin typeface="Arial" charset="0"/>
                <a:ea typeface="Arial" charset="0"/>
                <a:cs typeface="Arial" charset="0"/>
              </a:rPr>
              <a:t>for what and how children learn.</a:t>
            </a:r>
          </a:p>
          <a:p>
            <a:endParaRPr lang="en-US" dirty="0">
              <a:solidFill>
                <a:schemeClr val="tx2"/>
              </a:solidFill>
              <a:latin typeface="Arial" charset="0"/>
              <a:ea typeface="Arial" charset="0"/>
              <a:cs typeface="Arial" charset="0"/>
            </a:endParaRPr>
          </a:p>
          <a:p>
            <a:r>
              <a:rPr lang="en-US" dirty="0" smtClean="0">
                <a:solidFill>
                  <a:schemeClr val="tx2"/>
                </a:solidFill>
                <a:latin typeface="Arial" charset="0"/>
                <a:ea typeface="Arial" charset="0"/>
                <a:cs typeface="Arial" charset="0"/>
              </a:rPr>
              <a:t>In 2014, the Welsh Government commissioned this report from the OECD. </a:t>
            </a:r>
            <a:endParaRPr lang="en-US" dirty="0" smtClean="0">
              <a:solidFill>
                <a:schemeClr val="tx2"/>
              </a:solidFill>
              <a:latin typeface="Arial" charset="0"/>
              <a:cs typeface="Arial" charset="0"/>
            </a:endParaRPr>
          </a:p>
          <a:p>
            <a:pPr marL="285750" indent="-285750">
              <a:buFont typeface="Arial" panose="020B0604020202020204" pitchFamily="34" charset="0"/>
              <a:buChar char="•"/>
            </a:pPr>
            <a:r>
              <a:rPr lang="en-US" dirty="0" smtClean="0">
                <a:solidFill>
                  <a:schemeClr val="tx2"/>
                </a:solidFill>
                <a:latin typeface="Arial" charset="0"/>
                <a:cs typeface="Arial" charset="0"/>
              </a:rPr>
              <a:t>Short </a:t>
            </a:r>
            <a:r>
              <a:rPr lang="en-US" dirty="0" smtClean="0">
                <a:solidFill>
                  <a:schemeClr val="tx2"/>
                </a:solidFill>
                <a:latin typeface="Arial" charset="0"/>
                <a:cs typeface="Arial" charset="0"/>
              </a:rPr>
              <a:t>comings of present curriculum</a:t>
            </a:r>
          </a:p>
          <a:p>
            <a:pPr marL="285750" indent="-285750">
              <a:buFont typeface="Arial" panose="020B0604020202020204" pitchFamily="34" charset="0"/>
              <a:buChar char="•"/>
            </a:pPr>
            <a:r>
              <a:rPr lang="en-US" dirty="0" smtClean="0">
                <a:solidFill>
                  <a:schemeClr val="tx2"/>
                </a:solidFill>
                <a:latin typeface="Arial" charset="0"/>
                <a:cs typeface="Arial" charset="0"/>
              </a:rPr>
              <a:t>Poor PISA </a:t>
            </a:r>
            <a:r>
              <a:rPr lang="en-US" dirty="0" smtClean="0">
                <a:solidFill>
                  <a:schemeClr val="tx2"/>
                </a:solidFill>
                <a:latin typeface="Arial" charset="0"/>
                <a:cs typeface="Arial" charset="0"/>
              </a:rPr>
              <a:t>performance</a:t>
            </a:r>
          </a:p>
          <a:p>
            <a:pPr marL="285750" indent="-285750">
              <a:buFont typeface="Arial" panose="020B0604020202020204" pitchFamily="34" charset="0"/>
              <a:buChar char="•"/>
            </a:pPr>
            <a:r>
              <a:rPr lang="en-US" dirty="0" smtClean="0">
                <a:solidFill>
                  <a:schemeClr val="tx2"/>
                </a:solidFill>
                <a:latin typeface="Arial" charset="0"/>
                <a:cs typeface="Arial" charset="0"/>
              </a:rPr>
              <a:t>Concerns over transition points</a:t>
            </a:r>
          </a:p>
          <a:p>
            <a:pPr marL="285750" indent="-285750">
              <a:buFont typeface="Arial" panose="020B0604020202020204" pitchFamily="34" charset="0"/>
              <a:buChar char="•"/>
            </a:pPr>
            <a:r>
              <a:rPr lang="en-US" dirty="0" smtClean="0">
                <a:solidFill>
                  <a:schemeClr val="tx2"/>
                </a:solidFill>
                <a:latin typeface="Arial" charset="0"/>
                <a:cs typeface="Arial" charset="0"/>
              </a:rPr>
              <a:t>High degree of prescription in curriculum is affecting creativity</a:t>
            </a:r>
          </a:p>
          <a:p>
            <a:pPr marL="285750" indent="-285750">
              <a:buFont typeface="Arial" panose="020B0604020202020204" pitchFamily="34" charset="0"/>
              <a:buChar char="•"/>
            </a:pPr>
            <a:r>
              <a:rPr lang="en-US" dirty="0" smtClean="0">
                <a:solidFill>
                  <a:schemeClr val="tx2"/>
                </a:solidFill>
                <a:latin typeface="Arial" charset="0"/>
                <a:cs typeface="Arial" charset="0"/>
              </a:rPr>
              <a:t>External expectations affecting creativity and responsiveness of pupils</a:t>
            </a:r>
          </a:p>
          <a:p>
            <a:pPr marL="285750" indent="-285750">
              <a:buFont typeface="Arial" panose="020B0604020202020204" pitchFamily="34" charset="0"/>
              <a:buChar char="•"/>
            </a:pPr>
            <a:r>
              <a:rPr lang="en-US" dirty="0" smtClean="0">
                <a:solidFill>
                  <a:schemeClr val="tx2"/>
                </a:solidFill>
                <a:latin typeface="Arial" charset="0"/>
                <a:cs typeface="Arial" charset="0"/>
              </a:rPr>
              <a:t>Curriculum </a:t>
            </a:r>
            <a:r>
              <a:rPr lang="en-US" dirty="0" smtClean="0">
                <a:solidFill>
                  <a:schemeClr val="tx2"/>
                </a:solidFill>
                <a:latin typeface="Arial" charset="0"/>
                <a:cs typeface="Arial" charset="0"/>
              </a:rPr>
              <a:t>devised in 1988, does not cater for advances in </a:t>
            </a:r>
            <a:r>
              <a:rPr lang="en-US" dirty="0" smtClean="0">
                <a:solidFill>
                  <a:schemeClr val="tx2"/>
                </a:solidFill>
                <a:latin typeface="Arial" charset="0"/>
                <a:cs typeface="Arial" charset="0"/>
              </a:rPr>
              <a:t>technology.</a:t>
            </a:r>
            <a:endParaRPr lang="en-GB" dirty="0"/>
          </a:p>
        </p:txBody>
      </p:sp>
      <p:sp>
        <p:nvSpPr>
          <p:cNvPr id="4" name="Rectangle 3"/>
          <p:cNvSpPr/>
          <p:nvPr/>
        </p:nvSpPr>
        <p:spPr>
          <a:xfrm>
            <a:off x="4168361" y="4605084"/>
            <a:ext cx="7760881" cy="923330"/>
          </a:xfrm>
          <a:prstGeom prst="rect">
            <a:avLst/>
          </a:prstGeom>
        </p:spPr>
        <p:txBody>
          <a:bodyPr wrap="square">
            <a:spAutoFit/>
          </a:bodyPr>
          <a:lstStyle/>
          <a:p>
            <a:r>
              <a:rPr lang="en-US" i="1" dirty="0" smtClean="0">
                <a:solidFill>
                  <a:schemeClr val="tx2"/>
                </a:solidFill>
              </a:rPr>
              <a:t>‘Deliver a transformational new curriculum, to embed the four purposes and ensure that all are focused on higher standards of literacy and numeracy and ensuring our young people are more digitally and bilingually competent.’</a:t>
            </a:r>
            <a:endParaRPr lang="en-US" i="1" dirty="0" smtClean="0">
              <a:solidFill>
                <a:schemeClr val="tx2"/>
              </a:solidFill>
            </a:endParaRPr>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51825">
            <a:off x="1402364" y="3951541"/>
            <a:ext cx="2129614" cy="2819718"/>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9934">
            <a:off x="9161127" y="1936847"/>
            <a:ext cx="1758341" cy="2406151"/>
          </a:xfrm>
          <a:prstGeom prst="rect">
            <a:avLst/>
          </a:prstGeom>
        </p:spPr>
      </p:pic>
    </p:spTree>
    <p:extLst>
      <p:ext uri="{BB962C8B-B14F-4D97-AF65-F5344CB8AC3E}">
        <p14:creationId xmlns:p14="http://schemas.microsoft.com/office/powerpoint/2010/main" val="173639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773" y="3066283"/>
            <a:ext cx="10515600" cy="1325563"/>
          </a:xfrm>
        </p:spPr>
        <p:txBody>
          <a:bodyPr>
            <a:normAutofit fontScale="90000"/>
          </a:bodyPr>
          <a:lstStyle/>
          <a:p>
            <a:pPr algn="ctr" fontAlgn="t"/>
            <a:r>
              <a:rPr lang="en-GB" sz="4000" b="1" i="1" dirty="0" smtClean="0"/>
              <a:t>Why and when are we changing the curriculum?</a:t>
            </a:r>
            <a:br>
              <a:rPr lang="en-GB" sz="4000" b="1" i="1" dirty="0" smtClean="0"/>
            </a:br>
            <a:r>
              <a:rPr lang="en-GB" sz="4000" b="1" i="1" dirty="0" smtClean="0"/>
              <a:t/>
            </a:r>
            <a:br>
              <a:rPr lang="en-GB" sz="4000" b="1" i="1" dirty="0" smtClean="0"/>
            </a:br>
            <a:r>
              <a:rPr lang="en-GB" sz="4000" b="1" i="1" dirty="0" smtClean="0"/>
              <a:t/>
            </a:r>
            <a:br>
              <a:rPr lang="en-GB" sz="4000" b="1" i="1" dirty="0" smtClean="0"/>
            </a:br>
            <a:r>
              <a:rPr lang="en-GB" sz="4000" b="1" i="1" dirty="0"/>
              <a:t/>
            </a:r>
            <a:br>
              <a:rPr lang="en-GB" sz="4000" b="1" i="1" dirty="0"/>
            </a:br>
            <a:r>
              <a:rPr lang="en-GB" sz="4000" b="1" i="1" dirty="0" smtClean="0"/>
              <a:t/>
            </a:r>
            <a:br>
              <a:rPr lang="en-GB" sz="4000" b="1" i="1" dirty="0" smtClean="0"/>
            </a:br>
            <a:r>
              <a:rPr lang="en-GB" sz="4000" b="1" i="1" dirty="0"/>
              <a:t/>
            </a:r>
            <a:br>
              <a:rPr lang="en-GB" sz="4000" b="1" i="1" dirty="0"/>
            </a:br>
            <a:r>
              <a:rPr lang="en-GB" sz="4000" b="1" i="1" dirty="0" smtClean="0"/>
              <a:t/>
            </a:r>
            <a:br>
              <a:rPr lang="en-GB" sz="4000" b="1" i="1" dirty="0" smtClean="0"/>
            </a:br>
            <a:r>
              <a:rPr lang="en-GB" sz="4000" b="1" i="1" dirty="0"/>
              <a:t/>
            </a:r>
            <a:br>
              <a:rPr lang="en-GB" sz="4000" b="1" i="1" dirty="0"/>
            </a:br>
            <a:r>
              <a:rPr lang="en-GB" sz="1800" i="1" dirty="0">
                <a:latin typeface="Arial" panose="020B0604020202020204" pitchFamily="34" charset="0"/>
                <a:cs typeface="Arial" panose="020B0604020202020204" pitchFamily="34" charset="0"/>
              </a:rPr>
              <a:t/>
            </a:r>
            <a:br>
              <a:rPr lang="en-GB" sz="1800" i="1" dirty="0">
                <a:latin typeface="Arial" panose="020B0604020202020204" pitchFamily="34" charset="0"/>
                <a:cs typeface="Arial" panose="020B0604020202020204" pitchFamily="34" charset="0"/>
              </a:rPr>
            </a:br>
            <a:r>
              <a:rPr lang="en-GB" sz="4000" b="1" i="1" dirty="0" smtClean="0"/>
              <a:t/>
            </a:r>
            <a:br>
              <a:rPr lang="en-GB" sz="4000" b="1" i="1" dirty="0" smtClean="0"/>
            </a:br>
            <a:r>
              <a:rPr lang="en-GB" sz="4000" b="1" i="1" dirty="0"/>
              <a:t/>
            </a:r>
            <a:br>
              <a:rPr lang="en-GB" sz="4000" b="1" i="1" dirty="0"/>
            </a:br>
            <a:r>
              <a:rPr lang="en-GB" sz="4000" dirty="0" smtClean="0">
                <a:hlinkClick r:id="rId2"/>
              </a:rPr>
              <a:t/>
            </a:r>
            <a:br>
              <a:rPr lang="en-GB" sz="4000" dirty="0" smtClean="0">
                <a:hlinkClick r:id="rId2"/>
              </a:rPr>
            </a:br>
            <a:r>
              <a:rPr lang="en-GB" sz="4000" dirty="0" smtClean="0">
                <a:hlinkClick r:id="rId2"/>
              </a:rPr>
              <a:t>https://www.youtube.com/watch?v=0jEaastz224&amp;t=23s</a:t>
            </a:r>
            <a:r>
              <a:rPr lang="en-GB" dirty="0" smtClean="0"/>
              <a:t/>
            </a:r>
            <a:br>
              <a:rPr lang="en-GB" dirty="0" smtClean="0"/>
            </a:br>
            <a:endParaRPr lang="en-GB" dirty="0"/>
          </a:p>
        </p:txBody>
      </p:sp>
      <p:sp>
        <p:nvSpPr>
          <p:cNvPr id="3" name="TextBox 2"/>
          <p:cNvSpPr txBox="1"/>
          <p:nvPr/>
        </p:nvSpPr>
        <p:spPr>
          <a:xfrm>
            <a:off x="567558" y="956440"/>
            <a:ext cx="10943897" cy="4801314"/>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Work on developing the new curriculum is well underway, but this is not a process that will be rushed. The key milestones on the journey are set out below.</a:t>
            </a:r>
            <a:br>
              <a:rPr lang="en-GB" i="1" dirty="0">
                <a:latin typeface="Arial" panose="020B0604020202020204" pitchFamily="34" charset="0"/>
                <a:cs typeface="Arial" panose="020B0604020202020204" pitchFamily="34" charset="0"/>
              </a:rPr>
            </a:br>
            <a:r>
              <a:rPr lang="en-GB" i="1" dirty="0">
                <a:latin typeface="Arial" panose="020B0604020202020204" pitchFamily="34" charset="0"/>
                <a:cs typeface="Arial" panose="020B0604020202020204" pitchFamily="34" charset="0"/>
              </a:rPr>
              <a:t> </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2015 - 2016:</a:t>
            </a:r>
            <a:r>
              <a:rPr lang="en-GB" i="1" dirty="0">
                <a:latin typeface="Arial" panose="020B0604020202020204" pitchFamily="34" charset="0"/>
                <a:cs typeface="Arial" panose="020B0604020202020204" pitchFamily="34" charset="0"/>
              </a:rPr>
              <a:t> Pioneer Network established</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2015 - 2019:</a:t>
            </a:r>
            <a:r>
              <a:rPr lang="en-GB" i="1" dirty="0">
                <a:latin typeface="Arial" panose="020B0604020202020204" pitchFamily="34" charset="0"/>
                <a:cs typeface="Arial" panose="020B0604020202020204" pitchFamily="34" charset="0"/>
              </a:rPr>
              <a:t> Design and development phase of the new curriculum</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September 2016:</a:t>
            </a:r>
            <a:r>
              <a:rPr lang="en-GB" i="1" dirty="0">
                <a:latin typeface="Arial" panose="020B0604020202020204" pitchFamily="34" charset="0"/>
                <a:cs typeface="Arial" panose="020B0604020202020204" pitchFamily="34" charset="0"/>
              </a:rPr>
              <a:t> Digital Competence Framework </a:t>
            </a:r>
            <a:r>
              <a:rPr lang="en-GB" i="1" dirty="0" smtClean="0">
                <a:latin typeface="Arial" panose="020B0604020202020204" pitchFamily="34" charset="0"/>
                <a:cs typeface="Arial" panose="020B0604020202020204" pitchFamily="34" charset="0"/>
              </a:rPr>
              <a:t>available</a:t>
            </a:r>
            <a:r>
              <a:rPr lang="en-GB" i="1" dirty="0">
                <a:latin typeface="Arial" panose="020B0604020202020204" pitchFamily="34" charset="0"/>
                <a:cs typeface="Arial" panose="020B0604020202020204" pitchFamily="34" charset="0"/>
              </a:rPr>
              <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2017 - 2022:</a:t>
            </a:r>
            <a:r>
              <a:rPr lang="en-GB" i="1" dirty="0">
                <a:latin typeface="Arial" panose="020B0604020202020204" pitchFamily="34" charset="0"/>
                <a:cs typeface="Arial" panose="020B0604020202020204" pitchFamily="34" charset="0"/>
              </a:rPr>
              <a:t> Practical support to schools to prepare for the new curriculum</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April 2018:</a:t>
            </a:r>
            <a:r>
              <a:rPr lang="en-GB" i="1" dirty="0">
                <a:latin typeface="Arial" panose="020B0604020202020204" pitchFamily="34" charset="0"/>
                <a:cs typeface="Arial" panose="020B0604020202020204" pitchFamily="34" charset="0"/>
              </a:rPr>
              <a:t> Initial National Approach to Professional Learning Available </a:t>
            </a:r>
            <a:r>
              <a:rPr lang="en-GB" b="1" i="1" dirty="0">
                <a:latin typeface="Arial" panose="020B0604020202020204" pitchFamily="34" charset="0"/>
                <a:cs typeface="Arial" panose="020B0604020202020204" pitchFamily="34" charset="0"/>
              </a:rPr>
              <a:t>(Phase 1)</a:t>
            </a:r>
            <a:r>
              <a:rPr lang="en-GB" i="1" dirty="0">
                <a:latin typeface="Arial" panose="020B0604020202020204" pitchFamily="34" charset="0"/>
                <a:cs typeface="Arial" panose="020B0604020202020204" pitchFamily="34" charset="0"/>
              </a:rPr>
              <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April 2019:</a:t>
            </a:r>
            <a:r>
              <a:rPr lang="en-GB" i="1" dirty="0">
                <a:latin typeface="Arial" panose="020B0604020202020204" pitchFamily="34" charset="0"/>
                <a:cs typeface="Arial" panose="020B0604020202020204" pitchFamily="34" charset="0"/>
              </a:rPr>
              <a:t> National Approach to Professional Learning Available </a:t>
            </a:r>
            <a:r>
              <a:rPr lang="en-GB" b="1" i="1" dirty="0">
                <a:latin typeface="Arial" panose="020B0604020202020204" pitchFamily="34" charset="0"/>
                <a:cs typeface="Arial" panose="020B0604020202020204" pitchFamily="34" charset="0"/>
              </a:rPr>
              <a:t>(Phase 2)</a:t>
            </a:r>
            <a:r>
              <a:rPr lang="en-GB" i="1" dirty="0">
                <a:latin typeface="Arial" panose="020B0604020202020204" pitchFamily="34" charset="0"/>
                <a:cs typeface="Arial" panose="020B0604020202020204" pitchFamily="34" charset="0"/>
              </a:rPr>
              <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April 2019:</a:t>
            </a:r>
            <a:r>
              <a:rPr lang="en-GB" i="1" dirty="0">
                <a:latin typeface="Arial" panose="020B0604020202020204" pitchFamily="34" charset="0"/>
                <a:cs typeface="Arial" panose="020B0604020202020204" pitchFamily="34" charset="0"/>
              </a:rPr>
              <a:t> New curriculum and assessment arrangements available for feedback</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January 2020:</a:t>
            </a:r>
            <a:r>
              <a:rPr lang="en-GB" i="1" dirty="0">
                <a:latin typeface="Arial" panose="020B0604020202020204" pitchFamily="34" charset="0"/>
                <a:cs typeface="Arial" panose="020B0604020202020204" pitchFamily="34" charset="0"/>
              </a:rPr>
              <a:t> Final curriculum and assessment arrangements available</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April 2020:</a:t>
            </a:r>
            <a:r>
              <a:rPr lang="en-GB" i="1" dirty="0">
                <a:latin typeface="Arial" panose="020B0604020202020204" pitchFamily="34" charset="0"/>
                <a:cs typeface="Arial" panose="020B0604020202020204" pitchFamily="34" charset="0"/>
              </a:rPr>
              <a:t> Full Implementation of National Approach to Professional Learning </a:t>
            </a:r>
            <a:r>
              <a:rPr lang="en-GB" b="1" i="1" dirty="0">
                <a:latin typeface="Arial" panose="020B0604020202020204" pitchFamily="34" charset="0"/>
                <a:cs typeface="Arial" panose="020B0604020202020204" pitchFamily="34" charset="0"/>
              </a:rPr>
              <a:t>(Phase 3)</a:t>
            </a:r>
            <a:r>
              <a:rPr lang="en-GB" i="1" dirty="0">
                <a:latin typeface="Arial" panose="020B0604020202020204" pitchFamily="34" charset="0"/>
                <a:cs typeface="Arial" panose="020B0604020202020204" pitchFamily="34" charset="0"/>
              </a:rPr>
              <a:t/>
            </a:r>
            <a:br>
              <a:rPr lang="en-GB"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September 2022:</a:t>
            </a:r>
            <a:r>
              <a:rPr lang="en-GB" i="1" dirty="0">
                <a:latin typeface="Arial" panose="020B0604020202020204" pitchFamily="34" charset="0"/>
                <a:cs typeface="Arial" panose="020B0604020202020204" pitchFamily="34" charset="0"/>
              </a:rPr>
              <a:t> All maintained schools and settings using the new curriculum and assessment arrangements</a:t>
            </a:r>
            <a:br>
              <a:rPr lang="en-GB" i="1" dirty="0">
                <a:latin typeface="Arial" panose="020B0604020202020204" pitchFamily="34" charset="0"/>
                <a:cs typeface="Arial" panose="020B0604020202020204" pitchFamily="34" charset="0"/>
              </a:rPr>
            </a:br>
            <a:r>
              <a:rPr lang="en-GB" i="1" dirty="0">
                <a:latin typeface="Arial" panose="020B0604020202020204" pitchFamily="34" charset="0"/>
                <a:cs typeface="Arial" panose="020B0604020202020204" pitchFamily="34" charset="0"/>
              </a:rPr>
              <a:t> </a:t>
            </a:r>
            <a:br>
              <a:rPr lang="en-GB" i="1" dirty="0">
                <a:latin typeface="Arial" panose="020B0604020202020204" pitchFamily="34" charset="0"/>
                <a:cs typeface="Arial" panose="020B0604020202020204" pitchFamily="34" charset="0"/>
              </a:rPr>
            </a:br>
            <a:r>
              <a:rPr lang="en-GB" i="1" dirty="0">
                <a:latin typeface="Arial" panose="020B0604020202020204" pitchFamily="34" charset="0"/>
                <a:cs typeface="Arial" panose="020B0604020202020204" pitchFamily="34" charset="0"/>
              </a:rPr>
              <a:t>The first teaching of all year groups from primary school to Year 7 will begin in September 2022 and the new curriculum will roll out year-on-year from this point.</a:t>
            </a:r>
            <a:endParaRPr lang="en-GB" dirty="0"/>
          </a:p>
        </p:txBody>
      </p:sp>
    </p:spTree>
    <p:extLst>
      <p:ext uri="{BB962C8B-B14F-4D97-AF65-F5344CB8AC3E}">
        <p14:creationId xmlns:p14="http://schemas.microsoft.com/office/powerpoint/2010/main" val="40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985" y="111954"/>
            <a:ext cx="6663560" cy="66357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3269" y="630621"/>
            <a:ext cx="4792715" cy="5909310"/>
          </a:xfrm>
          <a:prstGeom prst="rect">
            <a:avLst/>
          </a:prstGeom>
          <a:noFill/>
        </p:spPr>
        <p:txBody>
          <a:bodyPr wrap="square" rtlCol="0">
            <a:spAutoFit/>
          </a:bodyPr>
          <a:lstStyle/>
          <a:p>
            <a:r>
              <a:rPr lang="en-GB" sz="3600" b="1" i="1" dirty="0" smtClean="0"/>
              <a:t>What is changing?</a:t>
            </a:r>
          </a:p>
          <a:p>
            <a:endParaRPr lang="en-GB" sz="1400" b="1" i="1" dirty="0" smtClean="0"/>
          </a:p>
          <a:p>
            <a:pPr algn="ctr"/>
            <a:r>
              <a:rPr lang="en-GB" sz="1400" dirty="0" smtClean="0">
                <a:hlinkClick r:id="rId3"/>
              </a:rPr>
              <a:t>https://www.youtube.com/watch?v=9U0fsT0gH7U</a:t>
            </a:r>
            <a:endParaRPr lang="en-GB" sz="1400" dirty="0" smtClean="0"/>
          </a:p>
          <a:p>
            <a:endParaRPr lang="en-GB" sz="1400" b="1" i="1" dirty="0" smtClean="0"/>
          </a:p>
          <a:p>
            <a:pPr marL="571500" indent="-571500">
              <a:buFont typeface="Arial" panose="020B0604020202020204" pitchFamily="34" charset="0"/>
              <a:buChar char="•"/>
            </a:pPr>
            <a:r>
              <a:rPr lang="en-GB" sz="2000" b="1" i="1" dirty="0" smtClean="0"/>
              <a:t>Four purposes of education</a:t>
            </a:r>
          </a:p>
          <a:p>
            <a:pPr marL="571500" indent="-571500">
              <a:buFont typeface="Arial" panose="020B0604020202020204" pitchFamily="34" charset="0"/>
              <a:buChar char="•"/>
            </a:pPr>
            <a:endParaRPr lang="en-GB" sz="2000" b="1" i="1" dirty="0" smtClean="0"/>
          </a:p>
          <a:p>
            <a:pPr marL="571500" indent="-571500">
              <a:buFont typeface="Arial" panose="020B0604020202020204" pitchFamily="34" charset="0"/>
              <a:buChar char="•"/>
            </a:pPr>
            <a:r>
              <a:rPr lang="en-GB" sz="2000" b="1" i="1" dirty="0" smtClean="0"/>
              <a:t>Six areas of learning/experience</a:t>
            </a:r>
          </a:p>
          <a:p>
            <a:pPr marL="571500" indent="-571500">
              <a:buFont typeface="Arial" panose="020B0604020202020204" pitchFamily="34" charset="0"/>
              <a:buChar char="•"/>
            </a:pPr>
            <a:endParaRPr lang="en-GB" sz="2000" b="1" i="1" dirty="0" smtClean="0"/>
          </a:p>
          <a:p>
            <a:pPr marL="571500" indent="-571500">
              <a:buFont typeface="Arial" panose="020B0604020202020204" pitchFamily="34" charset="0"/>
              <a:buChar char="•"/>
            </a:pPr>
            <a:r>
              <a:rPr lang="en-GB" sz="2000" b="1" i="1" dirty="0" smtClean="0"/>
              <a:t>Three cross-curriculum responsibilities</a:t>
            </a:r>
          </a:p>
          <a:p>
            <a:pPr marL="571500" indent="-571500">
              <a:buFont typeface="Arial" panose="020B0604020202020204" pitchFamily="34" charset="0"/>
              <a:buChar char="•"/>
            </a:pPr>
            <a:endParaRPr lang="en-GB" sz="2000" b="1" i="1" dirty="0"/>
          </a:p>
          <a:p>
            <a:pPr marL="571500" indent="-571500">
              <a:buFont typeface="Arial" panose="020B0604020202020204" pitchFamily="34" charset="0"/>
              <a:buChar char="•"/>
            </a:pPr>
            <a:r>
              <a:rPr lang="en-GB" sz="2000" b="1" i="1" dirty="0" smtClean="0"/>
              <a:t>Progression Steps at ages 5, 8, 11, 14 and 16.</a:t>
            </a:r>
          </a:p>
          <a:p>
            <a:pPr marL="571500" indent="-571500">
              <a:buFont typeface="Arial" panose="020B0604020202020204" pitchFamily="34" charset="0"/>
              <a:buChar char="•"/>
            </a:pPr>
            <a:endParaRPr lang="en-GB" sz="2000" b="1" i="1" dirty="0"/>
          </a:p>
          <a:p>
            <a:pPr marL="571500" indent="-571500">
              <a:buFont typeface="Arial" panose="020B0604020202020204" pitchFamily="34" charset="0"/>
              <a:buChar char="•"/>
            </a:pPr>
            <a:r>
              <a:rPr lang="en-GB" sz="2000" b="1" i="1" dirty="0" smtClean="0"/>
              <a:t>A range of pedagogical approaches</a:t>
            </a:r>
          </a:p>
          <a:p>
            <a:pPr marL="571500" indent="-571500">
              <a:buFont typeface="Arial" panose="020B0604020202020204" pitchFamily="34" charset="0"/>
              <a:buChar char="•"/>
            </a:pPr>
            <a:endParaRPr lang="en-GB" sz="2000" b="1" i="1" dirty="0"/>
          </a:p>
          <a:p>
            <a:pPr marL="571500" indent="-571500">
              <a:buFont typeface="Arial" panose="020B0604020202020204" pitchFamily="34" charset="0"/>
              <a:buChar char="•"/>
            </a:pPr>
            <a:r>
              <a:rPr lang="en-GB" sz="2000" b="1" i="1" dirty="0" smtClean="0"/>
              <a:t>Refocus on Assessment for learning</a:t>
            </a:r>
          </a:p>
          <a:p>
            <a:pPr marL="571500" indent="-571500">
              <a:buFont typeface="Arial" panose="020B0604020202020204" pitchFamily="34" charset="0"/>
              <a:buChar char="•"/>
            </a:pPr>
            <a:endParaRPr lang="en-GB" sz="2000" b="1" i="1" dirty="0" smtClean="0"/>
          </a:p>
          <a:p>
            <a:pPr marL="571500" indent="-571500">
              <a:buFont typeface="Arial" panose="020B0604020202020204" pitchFamily="34" charset="0"/>
              <a:buChar char="•"/>
            </a:pPr>
            <a:endParaRPr lang="en-GB" sz="2000" b="1" i="1" dirty="0" smtClean="0"/>
          </a:p>
          <a:p>
            <a:pPr marL="571500" indent="-571500">
              <a:buFont typeface="Arial" panose="020B0604020202020204" pitchFamily="34" charset="0"/>
              <a:buChar char="•"/>
            </a:pPr>
            <a:endParaRPr lang="en-GB" sz="2000" b="1" i="1" dirty="0" smtClean="0"/>
          </a:p>
        </p:txBody>
      </p:sp>
    </p:spTree>
    <p:extLst>
      <p:ext uri="{BB962C8B-B14F-4D97-AF65-F5344CB8AC3E}">
        <p14:creationId xmlns:p14="http://schemas.microsoft.com/office/powerpoint/2010/main" val="212364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6 areas of learning w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1" y="-2891404"/>
            <a:ext cx="10899227" cy="974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44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0" y="0"/>
            <a:ext cx="10515600" cy="1325563"/>
          </a:xfrm>
        </p:spPr>
        <p:txBody>
          <a:bodyPr/>
          <a:lstStyle/>
          <a:p>
            <a:pPr algn="ctr"/>
            <a:r>
              <a:rPr lang="en-GB" b="1" i="1" dirty="0" smtClean="0"/>
              <a:t>Our Curriculum</a:t>
            </a:r>
            <a:endParaRPr lang="en-GB" b="1" i="1" dirty="0"/>
          </a:p>
        </p:txBody>
      </p:sp>
      <p:sp>
        <p:nvSpPr>
          <p:cNvPr id="4" name="TextBox 3"/>
          <p:cNvSpPr txBox="1"/>
          <p:nvPr/>
        </p:nvSpPr>
        <p:spPr>
          <a:xfrm>
            <a:off x="935421" y="1124607"/>
            <a:ext cx="10520855"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A purpose led curriculum – with the </a:t>
            </a:r>
            <a:r>
              <a:rPr lang="en-GB" sz="2000" b="1" i="1" u="sng" dirty="0" smtClean="0"/>
              <a:t>four purposes</a:t>
            </a:r>
            <a:r>
              <a:rPr lang="en-GB" sz="2000" dirty="0" smtClean="0"/>
              <a:t> at the heart (life skills, health and wellbeing).</a:t>
            </a:r>
          </a:p>
          <a:p>
            <a:pPr marL="285750" indent="-285750">
              <a:buFont typeface="Arial" panose="020B0604020202020204" pitchFamily="34" charset="0"/>
              <a:buChar char="•"/>
            </a:pPr>
            <a:r>
              <a:rPr lang="en-GB" sz="2000" dirty="0" smtClean="0"/>
              <a:t>Include authentic learning experiences (relevant and engaging).</a:t>
            </a:r>
          </a:p>
          <a:p>
            <a:pPr marL="285750" indent="-285750">
              <a:buFont typeface="Arial" panose="020B0604020202020204" pitchFamily="34" charset="0"/>
              <a:buChar char="•"/>
            </a:pPr>
            <a:r>
              <a:rPr lang="en-GB" sz="2000" dirty="0" smtClean="0"/>
              <a:t>Organised as a </a:t>
            </a:r>
            <a:r>
              <a:rPr lang="en-GB" sz="2000" b="1" i="1" u="sng" dirty="0" smtClean="0"/>
              <a:t>continuum of learning from 3 to 16 </a:t>
            </a:r>
            <a:r>
              <a:rPr lang="en-GB" sz="2000" dirty="0" smtClean="0"/>
              <a:t>– children working by stage not age.</a:t>
            </a:r>
          </a:p>
          <a:p>
            <a:pPr marL="285750" indent="-285750">
              <a:buFont typeface="Arial" panose="020B0604020202020204" pitchFamily="34" charset="0"/>
              <a:buChar char="•"/>
            </a:pPr>
            <a:r>
              <a:rPr lang="en-GB" sz="2000" dirty="0" smtClean="0"/>
              <a:t>Organised around ‘</a:t>
            </a:r>
            <a:r>
              <a:rPr lang="en-GB" sz="2000" b="1" i="1" u="sng" dirty="0" smtClean="0"/>
              <a:t>What Matters</a:t>
            </a:r>
            <a:r>
              <a:rPr lang="en-GB" sz="2000" dirty="0" smtClean="0"/>
              <a:t>’ statements for each </a:t>
            </a:r>
            <a:r>
              <a:rPr lang="en-GB" sz="2000" dirty="0" err="1" smtClean="0"/>
              <a:t>AoLE</a:t>
            </a:r>
            <a:r>
              <a:rPr lang="en-GB" sz="2000" dirty="0" smtClean="0"/>
              <a:t>.</a:t>
            </a:r>
          </a:p>
          <a:p>
            <a:pPr marL="285750" indent="-285750">
              <a:buFont typeface="Arial" panose="020B0604020202020204" pitchFamily="34" charset="0"/>
              <a:buChar char="•"/>
            </a:pPr>
            <a:r>
              <a:rPr lang="en-GB" sz="2000" dirty="0" smtClean="0"/>
              <a:t>Organised around </a:t>
            </a:r>
            <a:r>
              <a:rPr lang="en-GB" sz="2000" b="1" i="1" u="sng" dirty="0" smtClean="0"/>
              <a:t>descriptors of learning </a:t>
            </a:r>
            <a:r>
              <a:rPr lang="en-GB" sz="2000" dirty="0" smtClean="0"/>
              <a:t>(at 5, 8, 11, 14 and 16).</a:t>
            </a:r>
          </a:p>
          <a:p>
            <a:pPr marL="285750" indent="-285750">
              <a:buFont typeface="Arial" panose="020B0604020202020204" pitchFamily="34" charset="0"/>
              <a:buChar char="•"/>
            </a:pPr>
            <a:r>
              <a:rPr lang="en-GB" sz="2000" dirty="0" smtClean="0"/>
              <a:t>Cross curricular and not biased towards some subjects (inclusive of all learners).</a:t>
            </a:r>
          </a:p>
          <a:p>
            <a:endParaRPr lang="en-GB" sz="2000" dirty="0" smtClean="0"/>
          </a:p>
          <a:p>
            <a:pPr algn="ctr"/>
            <a:r>
              <a:rPr lang="en-GB" sz="2000" b="1" i="1" u="sng" dirty="0" smtClean="0"/>
              <a:t>Curriculum for Wales 2022 consists of:</a:t>
            </a:r>
          </a:p>
          <a:p>
            <a:pPr algn="ctr"/>
            <a:endParaRPr lang="en-GB" sz="2000" b="1" i="1" u="sng" dirty="0" smtClean="0"/>
          </a:p>
          <a:p>
            <a:pPr marL="342900" indent="-342900" algn="ctr">
              <a:buFont typeface="+mj-lt"/>
              <a:buAutoNum type="arabicPeriod"/>
            </a:pPr>
            <a:r>
              <a:rPr lang="en-GB" sz="2000" dirty="0" smtClean="0"/>
              <a:t>A national level framework.</a:t>
            </a:r>
          </a:p>
          <a:p>
            <a:pPr marL="342900" indent="-342900" algn="ctr">
              <a:buFont typeface="+mj-lt"/>
              <a:buAutoNum type="arabicPeriod"/>
            </a:pPr>
            <a:r>
              <a:rPr lang="en-GB" sz="2000" dirty="0" smtClean="0"/>
              <a:t>School level design and planning.</a:t>
            </a:r>
            <a:endParaRPr lang="en-GB" sz="2000" dirty="0"/>
          </a:p>
        </p:txBody>
      </p:sp>
      <p:pic>
        <p:nvPicPr>
          <p:cNvPr id="5" name="Picture 4"/>
          <p:cNvPicPr>
            <a:picLocks noChangeAspect="1"/>
          </p:cNvPicPr>
          <p:nvPr/>
        </p:nvPicPr>
        <p:blipFill>
          <a:blip r:embed="rId2"/>
          <a:stretch>
            <a:fillRect/>
          </a:stretch>
        </p:blipFill>
        <p:spPr>
          <a:xfrm>
            <a:off x="337175" y="4733207"/>
            <a:ext cx="11717346" cy="1987764"/>
          </a:xfrm>
          <a:prstGeom prst="rect">
            <a:avLst/>
          </a:prstGeom>
        </p:spPr>
      </p:pic>
    </p:spTree>
    <p:extLst>
      <p:ext uri="{BB962C8B-B14F-4D97-AF65-F5344CB8AC3E}">
        <p14:creationId xmlns:p14="http://schemas.microsoft.com/office/powerpoint/2010/main" val="28215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820" y="55305"/>
            <a:ext cx="10515600" cy="1325563"/>
          </a:xfrm>
        </p:spPr>
        <p:txBody>
          <a:bodyPr/>
          <a:lstStyle/>
          <a:p>
            <a:pPr algn="ctr"/>
            <a:r>
              <a:rPr lang="en-GB" b="1" i="1" dirty="0" smtClean="0"/>
              <a:t>Our Curriculum – Where are we?</a:t>
            </a:r>
            <a:endParaRPr lang="en-GB" b="1" i="1"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46856">
            <a:off x="779724" y="643429"/>
            <a:ext cx="4229100"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6195848" y="3677141"/>
            <a:ext cx="5534025" cy="2895600"/>
          </a:xfrm>
          <a:prstGeom prst="rect">
            <a:avLst/>
          </a:prstGeom>
        </p:spPr>
      </p:pic>
      <p:sp>
        <p:nvSpPr>
          <p:cNvPr id="8" name="TextBox 7"/>
          <p:cNvSpPr txBox="1"/>
          <p:nvPr/>
        </p:nvSpPr>
        <p:spPr>
          <a:xfrm>
            <a:off x="5444359" y="1219200"/>
            <a:ext cx="6032938" cy="1754326"/>
          </a:xfrm>
          <a:prstGeom prst="rect">
            <a:avLst/>
          </a:prstGeom>
          <a:noFill/>
        </p:spPr>
        <p:txBody>
          <a:bodyPr wrap="square" rtlCol="0">
            <a:spAutoFit/>
          </a:bodyPr>
          <a:lstStyle/>
          <a:p>
            <a:pPr algn="ctr"/>
            <a:r>
              <a:rPr lang="en-GB" i="1" dirty="0" smtClean="0"/>
              <a:t>Through out the year we deliver three topics based on the ideas of the learners.</a:t>
            </a:r>
          </a:p>
          <a:p>
            <a:pPr algn="ctr"/>
            <a:endParaRPr lang="en-GB" i="1" dirty="0"/>
          </a:p>
          <a:p>
            <a:pPr algn="ctr"/>
            <a:r>
              <a:rPr lang="en-GB" i="1" dirty="0" smtClean="0"/>
              <a:t>These are interspersed with Authentic learning weeks providing the children with further projects that are presented in real life contexts.  </a:t>
            </a:r>
            <a:endParaRPr lang="en-GB" i="1" dirty="0"/>
          </a:p>
        </p:txBody>
      </p:sp>
    </p:spTree>
    <p:extLst>
      <p:ext uri="{BB962C8B-B14F-4D97-AF65-F5344CB8AC3E}">
        <p14:creationId xmlns:p14="http://schemas.microsoft.com/office/powerpoint/2010/main" val="406135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1834" y="129134"/>
            <a:ext cx="4508938" cy="1746447"/>
          </a:xfrm>
        </p:spPr>
        <p:txBody>
          <a:bodyPr>
            <a:normAutofit/>
          </a:bodyPr>
          <a:lstStyle/>
          <a:p>
            <a:pPr algn="ctr"/>
            <a:r>
              <a:rPr lang="en-GB" sz="2400" b="1" i="1" dirty="0" smtClean="0">
                <a:latin typeface="+mn-lt"/>
              </a:rPr>
              <a:t>Teachers take the ideas of the learners and turn them into engaging learning experiences.</a:t>
            </a:r>
            <a:endParaRPr lang="en-GB" sz="2400" b="1" i="1" dirty="0">
              <a:latin typeface="+mn-lt"/>
            </a:endParaRPr>
          </a:p>
        </p:txBody>
      </p:sp>
      <p:sp>
        <p:nvSpPr>
          <p:cNvPr id="4" name="TextBox 3"/>
          <p:cNvSpPr txBox="1"/>
          <p:nvPr/>
        </p:nvSpPr>
        <p:spPr>
          <a:xfrm>
            <a:off x="935421" y="1124607"/>
            <a:ext cx="10520855" cy="400110"/>
          </a:xfrm>
          <a:prstGeom prst="rect">
            <a:avLst/>
          </a:prstGeom>
          <a:noFill/>
        </p:spPr>
        <p:txBody>
          <a:bodyPr wrap="square" rtlCol="0">
            <a:spAutoFit/>
          </a:bodyPr>
          <a:lstStyle/>
          <a:p>
            <a:endParaRPr lang="en-GB" sz="2000" dirty="0"/>
          </a:p>
        </p:txBody>
      </p:sp>
      <p:pic>
        <p:nvPicPr>
          <p:cNvPr id="6" name="Picture 5"/>
          <p:cNvPicPr>
            <a:picLocks noChangeAspect="1"/>
          </p:cNvPicPr>
          <p:nvPr/>
        </p:nvPicPr>
        <p:blipFill>
          <a:blip r:embed="rId2"/>
          <a:stretch>
            <a:fillRect/>
          </a:stretch>
        </p:blipFill>
        <p:spPr>
          <a:xfrm>
            <a:off x="162355" y="129134"/>
            <a:ext cx="7116062" cy="4868015"/>
          </a:xfrm>
          <a:prstGeom prst="rect">
            <a:avLst/>
          </a:prstGeom>
        </p:spPr>
      </p:pic>
      <p:pic>
        <p:nvPicPr>
          <p:cNvPr id="8" name="Picture 7"/>
          <p:cNvPicPr>
            <a:picLocks noChangeAspect="1"/>
          </p:cNvPicPr>
          <p:nvPr/>
        </p:nvPicPr>
        <p:blipFill>
          <a:blip r:embed="rId3"/>
          <a:stretch>
            <a:fillRect/>
          </a:stretch>
        </p:blipFill>
        <p:spPr>
          <a:xfrm>
            <a:off x="4898002" y="1875581"/>
            <a:ext cx="7214366" cy="4956753"/>
          </a:xfrm>
          <a:prstGeom prst="rect">
            <a:avLst/>
          </a:prstGeom>
        </p:spPr>
      </p:pic>
      <p:sp>
        <p:nvSpPr>
          <p:cNvPr id="9" name="Title 1"/>
          <p:cNvSpPr txBox="1">
            <a:spLocks/>
          </p:cNvSpPr>
          <p:nvPr/>
        </p:nvSpPr>
        <p:spPr>
          <a:xfrm>
            <a:off x="162355" y="4986917"/>
            <a:ext cx="4508938" cy="17464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i="1" dirty="0" smtClean="0">
                <a:latin typeface="+mn-lt"/>
              </a:rPr>
              <a:t>Map these learning experiences against the new curriculum framework to ensure the children have range of coverage.</a:t>
            </a:r>
            <a:endParaRPr lang="en-GB" sz="2400" b="1" i="1" dirty="0">
              <a:latin typeface="+mn-lt"/>
            </a:endParaRPr>
          </a:p>
        </p:txBody>
      </p:sp>
    </p:spTree>
    <p:extLst>
      <p:ext uri="{BB962C8B-B14F-4D97-AF65-F5344CB8AC3E}">
        <p14:creationId xmlns:p14="http://schemas.microsoft.com/office/powerpoint/2010/main" val="140947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181" y="274679"/>
            <a:ext cx="3689464" cy="176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22813">
            <a:off x="8508857" y="3747379"/>
            <a:ext cx="3442497" cy="266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C:\Users\ove.rdavies.SCHOOLSEDU\Desktop\IMG_71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80014">
            <a:off x="9061933" y="463222"/>
            <a:ext cx="2449761" cy="3266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53248">
            <a:off x="5388730" y="397125"/>
            <a:ext cx="2930020" cy="2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56248">
            <a:off x="5801817" y="2386025"/>
            <a:ext cx="2670869" cy="236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68392">
            <a:off x="5553328" y="4216957"/>
            <a:ext cx="2913749" cy="2206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a:xfrm>
            <a:off x="578185" y="2168101"/>
            <a:ext cx="4807525" cy="1606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dirty="0" smtClean="0">
                <a:latin typeface="Arial" panose="020B0604020202020204" pitchFamily="34" charset="0"/>
                <a:cs typeface="Arial" panose="020B0604020202020204" pitchFamily="34" charset="0"/>
              </a:rPr>
              <a:t>To develop understanding of the new curriculum </a:t>
            </a:r>
            <a:r>
              <a:rPr lang="en-GB" sz="1800" i="1" dirty="0" err="1" smtClean="0">
                <a:latin typeface="Arial" panose="020B0604020202020204" pitchFamily="34" charset="0"/>
                <a:cs typeface="Arial" panose="020B0604020202020204" pitchFamily="34" charset="0"/>
              </a:rPr>
              <a:t>eg</a:t>
            </a:r>
            <a:r>
              <a:rPr lang="en-GB" sz="1800" i="1" dirty="0" smtClean="0">
                <a:latin typeface="Arial" panose="020B0604020202020204" pitchFamily="34" charset="0"/>
                <a:cs typeface="Arial" panose="020B0604020202020204" pitchFamily="34" charset="0"/>
              </a:rPr>
              <a:t>. 6 </a:t>
            </a:r>
            <a:r>
              <a:rPr lang="en-GB" sz="1800" i="1" dirty="0" err="1" smtClean="0">
                <a:latin typeface="Arial" panose="020B0604020202020204" pitchFamily="34" charset="0"/>
                <a:cs typeface="Arial" panose="020B0604020202020204" pitchFamily="34" charset="0"/>
              </a:rPr>
              <a:t>AoLE</a:t>
            </a:r>
            <a:r>
              <a:rPr lang="en-GB" sz="1800" i="1" dirty="0" smtClean="0">
                <a:latin typeface="Arial" panose="020B0604020202020204" pitchFamily="34" charset="0"/>
                <a:cs typeface="Arial" panose="020B0604020202020204" pitchFamily="34" charset="0"/>
              </a:rPr>
              <a:t>.</a:t>
            </a:r>
          </a:p>
          <a:p>
            <a:r>
              <a:rPr lang="en-GB" sz="1800" i="1" dirty="0" smtClean="0">
                <a:latin typeface="Arial" panose="020B0604020202020204" pitchFamily="34" charset="0"/>
                <a:cs typeface="Arial" panose="020B0604020202020204" pitchFamily="34" charset="0"/>
              </a:rPr>
              <a:t>To develop the learners opportunities to make their own learning choices/experiences.</a:t>
            </a:r>
          </a:p>
          <a:p>
            <a:r>
              <a:rPr lang="en-GB" sz="1800" i="1" dirty="0" smtClean="0">
                <a:latin typeface="Arial" panose="020B0604020202020204" pitchFamily="34" charset="0"/>
                <a:cs typeface="Arial" panose="020B0604020202020204" pitchFamily="34" charset="0"/>
              </a:rPr>
              <a:t>To build upon learners previous knowledge, applying their skills in an approach that suits them.</a:t>
            </a:r>
          </a:p>
          <a:p>
            <a:pPr marL="0" indent="0">
              <a:buFont typeface="Arial" panose="020B0604020202020204" pitchFamily="34" charset="0"/>
              <a:buNone/>
            </a:pPr>
            <a:endParaRPr lang="en-GB" sz="1800" dirty="0"/>
          </a:p>
        </p:txBody>
      </p:sp>
      <p:sp>
        <p:nvSpPr>
          <p:cNvPr id="9" name="Rounded Rectangular Callout 8"/>
          <p:cNvSpPr/>
          <p:nvPr/>
        </p:nvSpPr>
        <p:spPr>
          <a:xfrm>
            <a:off x="166737" y="4577952"/>
            <a:ext cx="2533721" cy="1008112"/>
          </a:xfrm>
          <a:prstGeom prst="wedgeRoundRectCallout">
            <a:avLst>
              <a:gd name="adj1" fmla="val 43657"/>
              <a:gd name="adj2" fmla="val 72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really like the concept of choosing what you can do</a:t>
            </a:r>
          </a:p>
        </p:txBody>
      </p:sp>
      <p:sp>
        <p:nvSpPr>
          <p:cNvPr id="10" name="Rounded Rectangular Callout 9"/>
          <p:cNvSpPr/>
          <p:nvPr/>
        </p:nvSpPr>
        <p:spPr>
          <a:xfrm flipH="1">
            <a:off x="2954558" y="4514603"/>
            <a:ext cx="2768501" cy="1134810"/>
          </a:xfrm>
          <a:prstGeom prst="wedgeRoundRectCallout">
            <a:avLst>
              <a:gd name="adj1" fmla="val 43657"/>
              <a:gd name="adj2" fmla="val 72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 kind of self-explanatory “You Choose” the thing you want to do. </a:t>
            </a:r>
          </a:p>
        </p:txBody>
      </p:sp>
      <p:sp>
        <p:nvSpPr>
          <p:cNvPr id="11" name="Rounded Rectangular Callout 10"/>
          <p:cNvSpPr/>
          <p:nvPr/>
        </p:nvSpPr>
        <p:spPr>
          <a:xfrm>
            <a:off x="166737" y="5896948"/>
            <a:ext cx="4748997" cy="950542"/>
          </a:xfrm>
          <a:prstGeom prst="wedgeRoundRectCallout">
            <a:avLst>
              <a:gd name="adj1" fmla="val 3913"/>
              <a:gd name="adj2" fmla="val -689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enjoy You Choose because you get to pick what activities you want to do and you get to work with different people</a:t>
            </a:r>
          </a:p>
        </p:txBody>
      </p:sp>
    </p:spTree>
    <p:extLst>
      <p:ext uri="{BB962C8B-B14F-4D97-AF65-F5344CB8AC3E}">
        <p14:creationId xmlns:p14="http://schemas.microsoft.com/office/powerpoint/2010/main" val="3196831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697</Words>
  <Application>Microsoft Office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Why and when are we changing the curriculum?</vt:lpstr>
      <vt:lpstr>Why and when are we changing the curriculum?            https://www.youtube.com/watch?v=0jEaastz224&amp;t=23s </vt:lpstr>
      <vt:lpstr>PowerPoint Presentation</vt:lpstr>
      <vt:lpstr>PowerPoint Presentation</vt:lpstr>
      <vt:lpstr>Our Curriculum</vt:lpstr>
      <vt:lpstr>Our Curriculum – Where are we?</vt:lpstr>
      <vt:lpstr>Teachers take the ideas of the learners and turn them into engaging learning experiences.</vt:lpstr>
      <vt:lpstr>PowerPoint Presentation</vt:lpstr>
    </vt:vector>
  </TitlesOfParts>
  <Company>SRS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OVE.RDavies</dc:creator>
  <cp:lastModifiedBy>OVE.RDavies</cp:lastModifiedBy>
  <cp:revision>13</cp:revision>
  <dcterms:created xsi:type="dcterms:W3CDTF">2020-03-06T10:25:26Z</dcterms:created>
  <dcterms:modified xsi:type="dcterms:W3CDTF">2020-03-06T14:24:29Z</dcterms:modified>
</cp:coreProperties>
</file>